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3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AB64B5F-14FD-45FB-9657-3D708F3B7154}" type="datetimeFigureOut">
              <a:rPr lang="sk-SK" smtClean="0"/>
              <a:t>25. 10. 2012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3BB3AA7-7C22-4AD4-B195-439C5B788DD4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%C4%8Cesk%C3%BD_r%C3%A1j" TargetMode="External"/><Relationship Id="rId2" Type="http://schemas.openxmlformats.org/officeDocument/2006/relationships/hyperlink" Target="http://cs.wikipedia.org/wiki/%C4%8Cesk%C3%A9_%C5%A0v%C3%BDcarsk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hyperlink" Target="http://cs.wikipedia.org/wiki/%C5%A0umava" TargetMode="External"/><Relationship Id="rId4" Type="http://schemas.openxmlformats.org/officeDocument/2006/relationships/hyperlink" Target="http://cs.wikipedia.org/wiki/Krkono%C5%A1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Orlick%C3%A9_hory" TargetMode="External"/><Relationship Id="rId3" Type="http://schemas.openxmlformats.org/officeDocument/2006/relationships/hyperlink" Target="http://cs.wikipedia.org/wiki/%C5%A0umava" TargetMode="External"/><Relationship Id="rId7" Type="http://schemas.openxmlformats.org/officeDocument/2006/relationships/hyperlink" Target="http://cs.wikipedia.org/wiki/Krkono%C5%A1e" TargetMode="External"/><Relationship Id="rId12" Type="http://schemas.openxmlformats.org/officeDocument/2006/relationships/image" Target="../media/image4.png"/><Relationship Id="rId2" Type="http://schemas.openxmlformats.org/officeDocument/2006/relationships/hyperlink" Target="http://cs.wikipedia.org/wiki/%C4%8Cesk%C3%A1_vyso%C4%8Din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Jizersk%C3%A9_hory" TargetMode="External"/><Relationship Id="rId11" Type="http://schemas.openxmlformats.org/officeDocument/2006/relationships/hyperlink" Target="http://cs.wikipedia.org/wiki/Z%C3%A1padn%C3%AD_Karpaty" TargetMode="External"/><Relationship Id="rId5" Type="http://schemas.openxmlformats.org/officeDocument/2006/relationships/hyperlink" Target="http://cs.wikipedia.org/wiki/Kru%C5%A1n%C3%A9_hory" TargetMode="External"/><Relationship Id="rId10" Type="http://schemas.openxmlformats.org/officeDocument/2006/relationships/hyperlink" Target="http://cs.wikipedia.org/wiki/Jesen%C3%ADky" TargetMode="External"/><Relationship Id="rId4" Type="http://schemas.openxmlformats.org/officeDocument/2006/relationships/hyperlink" Target="http://cs.wikipedia.org/wiki/%C4%8Cesk%C3%BD_les" TargetMode="External"/><Relationship Id="rId9" Type="http://schemas.openxmlformats.org/officeDocument/2006/relationships/hyperlink" Target="http://cs.wikipedia.org/wiki/Masiv_Kr%C3%A1lick%C3%A9ho_Sn%C4%9B%C5%BEn%C3%ADku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hyperlink" Target="http://cs.wikipedia.org/wiki/Stroj%C3%ADrenstv%C3%AD" TargetMode="External"/><Relationship Id="rId7" Type="http://schemas.openxmlformats.org/officeDocument/2006/relationships/hyperlink" Target="http://cs.wikipedia.org/wiki/Hyundai" TargetMode="External"/><Relationship Id="rId2" Type="http://schemas.openxmlformats.org/officeDocument/2006/relationships/hyperlink" Target="http://cs.wikipedia.org/wiki/Chemick%C3%BD_pr%C5%AFmys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cs.wikipedia.org/wiki/Citro%C3%ABn" TargetMode="External"/><Relationship Id="rId5" Type="http://schemas.openxmlformats.org/officeDocument/2006/relationships/hyperlink" Target="http://cs.wikipedia.org/wiki/Peugeot" TargetMode="External"/><Relationship Id="rId4" Type="http://schemas.openxmlformats.org/officeDocument/2006/relationships/hyperlink" Target="http://cs.wikipedia.org/wiki/%C5%A0koda_Auto" TargetMode="External"/><Relationship Id="rId9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0572" y="692696"/>
            <a:ext cx="7772400" cy="1470025"/>
          </a:xfrm>
        </p:spPr>
        <p:txBody>
          <a:bodyPr/>
          <a:lstStyle/>
          <a:p>
            <a:r>
              <a:rPr lang="sk-SK" dirty="0" smtClean="0">
                <a:solidFill>
                  <a:srgbClr val="FF0000"/>
                </a:solidFill>
              </a:rPr>
              <a:t>Česká republika</a:t>
            </a:r>
            <a:br>
              <a:rPr lang="sk-SK" dirty="0" smtClean="0">
                <a:solidFill>
                  <a:srgbClr val="FF0000"/>
                </a:solidFill>
              </a:rPr>
            </a:br>
            <a:r>
              <a:rPr lang="sk-SK" sz="3200" b="0" dirty="0" smtClean="0"/>
              <a:t>Hl. mesto : </a:t>
            </a:r>
            <a:r>
              <a:rPr lang="sk-SK" sz="3200" dirty="0" smtClean="0"/>
              <a:t>Praha</a:t>
            </a:r>
            <a:br>
              <a:rPr lang="sk-SK" sz="3200" dirty="0" smtClean="0"/>
            </a:br>
            <a:r>
              <a:rPr lang="sk-SK" sz="3200" b="0" dirty="0" smtClean="0"/>
              <a:t>Počet obyv.: </a:t>
            </a:r>
            <a:r>
              <a:rPr lang="sk-SK" sz="3200" dirty="0" smtClean="0"/>
              <a:t>10,4 </a:t>
            </a:r>
            <a:r>
              <a:rPr lang="sk-SK" sz="3200" dirty="0" err="1" smtClean="0"/>
              <a:t>mil</a:t>
            </a:r>
            <a:r>
              <a:rPr lang="sk-SK" sz="3200" dirty="0" smtClean="0"/>
              <a:t> </a:t>
            </a:r>
            <a:r>
              <a:rPr lang="sk-SK" sz="3200" b="0" dirty="0" smtClean="0"/>
              <a:t>  </a:t>
            </a:r>
            <a:r>
              <a:rPr lang="sk-SK" sz="3200" dirty="0" smtClean="0"/>
              <a:t>     </a:t>
            </a: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5522" y="3068960"/>
            <a:ext cx="4762500" cy="317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3303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136904" cy="5328592"/>
          </a:xfrm>
        </p:spPr>
        <p:txBody>
          <a:bodyPr>
            <a:normAutofit/>
          </a:bodyPr>
          <a:lstStyle/>
          <a:p>
            <a:r>
              <a:rPr lang="sk-SK" dirty="0"/>
              <a:t>Cestovný ruch: </a:t>
            </a:r>
            <a:r>
              <a:rPr lang="sk-SK" dirty="0" err="1"/>
              <a:t>kult.-hist</a:t>
            </a:r>
            <a:r>
              <a:rPr lang="sk-SK" dirty="0"/>
              <a:t>. miesta, kúpele, príroda, národné parky, pamiatky </a:t>
            </a:r>
            <a:r>
              <a:rPr lang="sk-SK" dirty="0" err="1"/>
              <a:t>unesco</a:t>
            </a:r>
            <a:r>
              <a:rPr lang="sk-SK" dirty="0"/>
              <a:t> </a:t>
            </a:r>
          </a:p>
          <a:p>
            <a:r>
              <a:rPr lang="sk-SK" dirty="0" smtClean="0"/>
              <a:t>Pamiatky UNESCO:</a:t>
            </a:r>
          </a:p>
          <a:p>
            <a:r>
              <a:rPr lang="sk-SK" dirty="0" smtClean="0"/>
              <a:t>1. Česky </a:t>
            </a:r>
            <a:r>
              <a:rPr lang="sk-SK" dirty="0" err="1" smtClean="0"/>
              <a:t>Krumlov</a:t>
            </a:r>
            <a:endParaRPr lang="sk-SK" dirty="0" smtClean="0"/>
          </a:p>
          <a:p>
            <a:r>
              <a:rPr lang="sk-SK" dirty="0" smtClean="0"/>
              <a:t>2. </a:t>
            </a:r>
            <a:r>
              <a:rPr lang="sk-SK" dirty="0" err="1" smtClean="0"/>
              <a:t>Telč</a:t>
            </a:r>
            <a:endParaRPr lang="sk-SK" dirty="0" smtClean="0"/>
          </a:p>
          <a:p>
            <a:r>
              <a:rPr lang="sk-SK" dirty="0" smtClean="0"/>
              <a:t>3. Vila </a:t>
            </a:r>
            <a:r>
              <a:rPr lang="sk-SK" dirty="0" err="1" smtClean="0"/>
              <a:t>Tugendhad</a:t>
            </a:r>
            <a:r>
              <a:rPr lang="sk-SK" dirty="0" smtClean="0"/>
              <a:t>, Brno</a:t>
            </a:r>
          </a:p>
          <a:p>
            <a:r>
              <a:rPr lang="sk-SK" dirty="0" smtClean="0"/>
              <a:t>4. </a:t>
            </a:r>
            <a:r>
              <a:rPr lang="sk-SK" dirty="0" err="1" smtClean="0"/>
              <a:t>Kutná</a:t>
            </a:r>
            <a:r>
              <a:rPr lang="sk-SK" dirty="0" smtClean="0"/>
              <a:t> hora</a:t>
            </a:r>
          </a:p>
          <a:p>
            <a:r>
              <a:rPr lang="sk-SK" dirty="0" smtClean="0"/>
              <a:t>5. Lednice, </a:t>
            </a:r>
            <a:r>
              <a:rPr lang="sk-SK" dirty="0" err="1" smtClean="0"/>
              <a:t>Valtice</a:t>
            </a:r>
            <a:endParaRPr lang="sk-SK" dirty="0" smtClean="0"/>
          </a:p>
          <a:p>
            <a:r>
              <a:rPr lang="sk-SK" dirty="0" smtClean="0"/>
              <a:t>6.Kromeríž</a:t>
            </a:r>
          </a:p>
          <a:p>
            <a:r>
              <a:rPr lang="sk-SK" dirty="0" smtClean="0"/>
              <a:t>7. Praha</a:t>
            </a:r>
          </a:p>
          <a:p>
            <a:r>
              <a:rPr lang="sk-SK" dirty="0" smtClean="0"/>
              <a:t>8. Olomouc, stĺp</a:t>
            </a:r>
          </a:p>
          <a:p>
            <a:r>
              <a:rPr lang="sk-SK" dirty="0" smtClean="0"/>
              <a:t>9. </a:t>
            </a:r>
            <a:r>
              <a:rPr lang="sk-SK" dirty="0" err="1" smtClean="0"/>
              <a:t>Holešovice</a:t>
            </a:r>
            <a:endParaRPr lang="sk-S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129526"/>
            <a:ext cx="4536504" cy="5189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87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208912" cy="3513544"/>
          </a:xfrm>
        </p:spPr>
        <p:txBody>
          <a:bodyPr/>
          <a:lstStyle/>
          <a:p>
            <a:r>
              <a:rPr lang="sk-SK" dirty="0"/>
              <a:t>Vila </a:t>
            </a:r>
            <a:r>
              <a:rPr lang="sk-SK" dirty="0" err="1"/>
              <a:t>Tugendhad</a:t>
            </a:r>
            <a:r>
              <a:rPr lang="sk-SK" dirty="0"/>
              <a:t>, </a:t>
            </a:r>
            <a:r>
              <a:rPr lang="sk-SK" dirty="0" smtClean="0"/>
              <a:t>Brno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err="1" smtClean="0"/>
              <a:t>Telč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620688"/>
            <a:ext cx="4896544" cy="3051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3220184"/>
            <a:ext cx="4187771" cy="3136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339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400" b="0" dirty="0" smtClean="0"/>
              <a:t>                                       Lednice </a:t>
            </a:r>
            <a:r>
              <a:rPr lang="sk-SK" sz="2400" b="0" dirty="0"/>
              <a:t>- </a:t>
            </a:r>
            <a:r>
              <a:rPr lang="sk-SK" sz="2400" b="0" dirty="0" err="1"/>
              <a:t>Valtice</a:t>
            </a:r>
            <a:r>
              <a:rPr lang="sk-SK" sz="2400" b="0" dirty="0"/>
              <a:t/>
            </a:r>
            <a:br>
              <a:rPr lang="sk-SK" sz="2400" b="0" dirty="0"/>
            </a:br>
            <a:r>
              <a:rPr lang="sk-SK" sz="2400" b="0" dirty="0" smtClean="0"/>
              <a:t>      </a:t>
            </a:r>
            <a:endParaRPr lang="sk-SK" sz="2400" b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920880" cy="3729568"/>
          </a:xfrm>
        </p:spPr>
        <p:txBody>
          <a:bodyPr/>
          <a:lstStyle/>
          <a:p>
            <a:r>
              <a:rPr lang="sk-SK" dirty="0" err="1" smtClean="0"/>
              <a:t>Kutná</a:t>
            </a:r>
            <a:r>
              <a:rPr lang="sk-SK" dirty="0" smtClean="0"/>
              <a:t> hora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endParaRPr lang="sk-SK" dirty="0" smtClean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780928"/>
            <a:ext cx="5112568" cy="3646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640"/>
            <a:ext cx="4975595" cy="334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3933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dirty="0" smtClean="0"/>
              <a:t>                                            </a:t>
            </a:r>
            <a:r>
              <a:rPr lang="sk-SK" sz="2000" dirty="0" err="1" smtClean="0"/>
              <a:t>Holešovice</a:t>
            </a:r>
            <a:r>
              <a:rPr lang="sk-SK" sz="2000" dirty="0" smtClean="0"/>
              <a:t> (13.st.)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692696"/>
            <a:ext cx="8064896" cy="4608512"/>
          </a:xfrm>
        </p:spPr>
        <p:txBody>
          <a:bodyPr/>
          <a:lstStyle/>
          <a:p>
            <a:r>
              <a:rPr lang="sk-SK" dirty="0" smtClean="0"/>
              <a:t>Olomouc</a:t>
            </a:r>
            <a:endParaRPr lang="sk-SK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48680"/>
            <a:ext cx="4420362" cy="294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3276155"/>
            <a:ext cx="4680521" cy="3114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37765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992888" cy="3513544"/>
          </a:xfrm>
        </p:spPr>
        <p:txBody>
          <a:bodyPr/>
          <a:lstStyle/>
          <a:p>
            <a:r>
              <a:rPr lang="sk-SK" dirty="0" smtClean="0"/>
              <a:t>Národné parky:</a:t>
            </a:r>
          </a:p>
          <a:p>
            <a:r>
              <a:rPr lang="sk-SK" dirty="0" smtClean="0">
                <a:solidFill>
                  <a:schemeClr val="tx1"/>
                </a:solidFill>
                <a:hlinkClick r:id="rId2" tooltip="České Švýcarsko"/>
              </a:rPr>
              <a:t>1. České Švajčiarsko</a:t>
            </a:r>
            <a:r>
              <a:rPr lang="sk-SK" dirty="0" smtClean="0">
                <a:solidFill>
                  <a:schemeClr val="tx1"/>
                </a:solidFill>
              </a:rPr>
              <a:t>  - České </a:t>
            </a:r>
            <a:r>
              <a:rPr lang="sk-SK" dirty="0" err="1" smtClean="0">
                <a:solidFill>
                  <a:schemeClr val="tx1"/>
                </a:solidFill>
              </a:rPr>
              <a:t>stredohorie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  <a:hlinkClick r:id="rId3" tooltip="Český ráj"/>
              </a:rPr>
              <a:t>2. Český raj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  <a:hlinkClick r:id="rId4" tooltip="Krkonoše"/>
              </a:rPr>
              <a:t>3. </a:t>
            </a:r>
            <a:r>
              <a:rPr lang="sk-SK" dirty="0" err="1" smtClean="0">
                <a:solidFill>
                  <a:schemeClr val="tx1"/>
                </a:solidFill>
                <a:hlinkClick r:id="rId4" tooltip="Krkonoše"/>
              </a:rPr>
              <a:t>Krkonoše</a:t>
            </a:r>
            <a:endParaRPr lang="sk-SK" dirty="0" smtClean="0">
              <a:solidFill>
                <a:schemeClr val="tx1"/>
              </a:solidFill>
            </a:endParaRPr>
          </a:p>
          <a:p>
            <a:r>
              <a:rPr lang="sk-SK" dirty="0" smtClean="0">
                <a:solidFill>
                  <a:schemeClr val="tx1"/>
                </a:solidFill>
                <a:hlinkClick r:id="rId5" tooltip="Šumava"/>
              </a:rPr>
              <a:t>4.Šumava</a:t>
            </a:r>
            <a:endParaRPr lang="sk-SK" dirty="0">
              <a:solidFill>
                <a:schemeClr val="tx1"/>
              </a:solidFill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988840"/>
            <a:ext cx="5976664" cy="4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7823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sz="2000" b="0" dirty="0" smtClean="0"/>
              <a:t>                                         Šumava</a:t>
            </a:r>
            <a:endParaRPr lang="sk-SK" sz="2000" b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8064896" cy="4104456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/>
              <a:t>Český raj – východné Čechy</a:t>
            </a:r>
          </a:p>
          <a:p>
            <a:endParaRPr lang="sk-SK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650081"/>
            <a:ext cx="4694326" cy="351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140968"/>
            <a:ext cx="4812169" cy="3190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1628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692696"/>
            <a:ext cx="7992888" cy="3513544"/>
          </a:xfrm>
        </p:spPr>
        <p:txBody>
          <a:bodyPr/>
          <a:lstStyle/>
          <a:p>
            <a:r>
              <a:rPr lang="sk-SK" dirty="0" err="1" smtClean="0"/>
              <a:t>Krkonoše</a:t>
            </a:r>
            <a:r>
              <a:rPr lang="sk-SK" dirty="0" smtClean="0"/>
              <a:t> - </a:t>
            </a:r>
            <a:r>
              <a:rPr lang="sk-SK" dirty="0" err="1" smtClean="0"/>
              <a:t>Snežka</a:t>
            </a:r>
            <a:endParaRPr lang="sk-SK" dirty="0" smtClean="0"/>
          </a:p>
          <a:p>
            <a:endParaRPr lang="sk-SK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912768" cy="4655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01918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692696"/>
            <a:ext cx="7704856" cy="3513544"/>
          </a:xfrm>
        </p:spPr>
        <p:txBody>
          <a:bodyPr/>
          <a:lstStyle/>
          <a:p>
            <a:r>
              <a:rPr lang="sk-SK" dirty="0" smtClean="0"/>
              <a:t>Kúpele: Karlove Vary</a:t>
            </a:r>
          </a:p>
          <a:p>
            <a:endParaRPr lang="sk-SK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42462"/>
            <a:ext cx="3816424" cy="2786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3930611" cy="27077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48" y="3760490"/>
            <a:ext cx="4266288" cy="2839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044032"/>
            <a:ext cx="2376264" cy="263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87482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704856" cy="3474720"/>
          </a:xfrm>
        </p:spPr>
        <p:txBody>
          <a:bodyPr/>
          <a:lstStyle/>
          <a:p>
            <a:r>
              <a:rPr lang="sk-SK" dirty="0" smtClean="0"/>
              <a:t>Praha</a:t>
            </a:r>
            <a:endParaRPr lang="sk-SK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710682"/>
            <a:ext cx="5271131" cy="3948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012" y="1837398"/>
            <a:ext cx="2957884" cy="4309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673186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83568" y="692696"/>
            <a:ext cx="7848872" cy="3513544"/>
          </a:xfrm>
        </p:spPr>
        <p:txBody>
          <a:bodyPr/>
          <a:lstStyle/>
          <a:p>
            <a:r>
              <a:rPr lang="sk-SK" dirty="0" smtClean="0"/>
              <a:t>ZOO: </a:t>
            </a:r>
            <a:r>
              <a:rPr lang="sk-SK" dirty="0" err="1" smtClean="0"/>
              <a:t>Zlín</a:t>
            </a:r>
            <a:r>
              <a:rPr lang="sk-SK" dirty="0" smtClean="0"/>
              <a:t>, </a:t>
            </a:r>
            <a:r>
              <a:rPr lang="sk-SK" dirty="0" err="1" smtClean="0"/>
              <a:t>Dvur</a:t>
            </a:r>
            <a:r>
              <a:rPr lang="sk-SK" dirty="0" smtClean="0"/>
              <a:t> Králové ...</a:t>
            </a:r>
            <a:endParaRPr lang="sk-SK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836712"/>
            <a:ext cx="4502057" cy="33721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47418"/>
            <a:ext cx="4397132" cy="3310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103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1" y="4437112"/>
            <a:ext cx="7694240" cy="1078056"/>
          </a:xfrm>
        </p:spPr>
        <p:txBody>
          <a:bodyPr/>
          <a:lstStyle/>
          <a:p>
            <a:pPr algn="l"/>
            <a:r>
              <a:rPr lang="sk-SK" sz="2400" b="0" dirty="0" smtClean="0"/>
              <a:t>Tvoria ho 3 historické územia: Čechy, Morava a Sliezsko</a:t>
            </a:r>
            <a:endParaRPr lang="sk-SK" sz="2400" b="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761225"/>
            <a:ext cx="6400800" cy="3474720"/>
          </a:xfrm>
        </p:spPr>
        <p:txBody>
          <a:bodyPr/>
          <a:lstStyle/>
          <a:p>
            <a:r>
              <a:rPr lang="sk-SK" sz="2400" dirty="0" smtClean="0"/>
              <a:t>Poloha: Stredná Európa</a:t>
            </a:r>
          </a:p>
          <a:p>
            <a:endParaRPr lang="sk-SK" dirty="0" smtClean="0"/>
          </a:p>
          <a:p>
            <a:endParaRPr lang="sk-SK" dirty="0" smtClean="0"/>
          </a:p>
        </p:txBody>
      </p:sp>
      <p:pic>
        <p:nvPicPr>
          <p:cNvPr id="2050" name="Picture 2" descr="Poloha Čes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764704"/>
            <a:ext cx="3934676" cy="2957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384376" cy="20613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45800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6559161" cy="4404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0191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005064"/>
            <a:ext cx="1728192" cy="1152128"/>
          </a:xfrm>
        </p:spPr>
        <p:txBody>
          <a:bodyPr/>
          <a:lstStyle/>
          <a:p>
            <a:pPr algn="l"/>
            <a:r>
              <a:rPr lang="sk-SK" sz="2000" dirty="0" smtClean="0"/>
              <a:t>Satelitná mapa </a:t>
            </a:r>
            <a:endParaRPr lang="sk-SK" sz="2000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6400800" cy="3474720"/>
          </a:xfrm>
        </p:spPr>
        <p:txBody>
          <a:bodyPr/>
          <a:lstStyle/>
          <a:p>
            <a:pPr marL="45720" indent="0">
              <a:buNone/>
            </a:pPr>
            <a:r>
              <a:rPr lang="sk-SK" b="1" dirty="0" err="1" smtClean="0"/>
              <a:t>Povrch:</a:t>
            </a:r>
            <a:r>
              <a:rPr lang="sk-SK" dirty="0" err="1" smtClean="0">
                <a:solidFill>
                  <a:schemeClr val="tx1"/>
                </a:solidFill>
                <a:hlinkClick r:id="rId2" tooltip="Česká vysočina"/>
              </a:rPr>
              <a:t>Česká</a:t>
            </a:r>
            <a:r>
              <a:rPr lang="sk-SK" dirty="0" smtClean="0">
                <a:solidFill>
                  <a:schemeClr val="tx1"/>
                </a:solidFill>
                <a:hlinkClick r:id="rId2" tooltip="Česká vysočina"/>
              </a:rPr>
              <a:t> vysočina</a:t>
            </a:r>
            <a:r>
              <a:rPr lang="sk-SK" dirty="0">
                <a:solidFill>
                  <a:schemeClr val="tx1"/>
                </a:solidFill>
              </a:rPr>
              <a:t> </a:t>
            </a:r>
            <a:r>
              <a:rPr lang="sk-SK" dirty="0" smtClean="0">
                <a:solidFill>
                  <a:schemeClr val="tx1"/>
                </a:solidFill>
              </a:rPr>
              <a:t>(</a:t>
            </a:r>
            <a:r>
              <a:rPr lang="sk-SK" dirty="0" smtClean="0">
                <a:solidFill>
                  <a:schemeClr val="tx1"/>
                </a:solidFill>
                <a:hlinkClick r:id="rId3" tooltip="Šumava"/>
              </a:rPr>
              <a:t>Šumava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>
                <a:solidFill>
                  <a:schemeClr val="tx1"/>
                </a:solidFill>
                <a:hlinkClick r:id="rId4" tooltip="Český les"/>
              </a:rPr>
              <a:t>Český les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>
                <a:solidFill>
                  <a:schemeClr val="tx1"/>
                </a:solidFill>
                <a:hlinkClick r:id="rId5" tooltip="Krušné hory"/>
              </a:rPr>
              <a:t>Krušné hory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  <a:hlinkClick r:id="rId6" tooltip="Jizerské hory"/>
              </a:rPr>
              <a:t>Jizerské</a:t>
            </a:r>
            <a:r>
              <a:rPr lang="sk-SK" dirty="0">
                <a:solidFill>
                  <a:schemeClr val="tx1"/>
                </a:solidFill>
                <a:hlinkClick r:id="rId6" tooltip="Jizerské hory"/>
              </a:rPr>
              <a:t> hory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  <a:hlinkClick r:id="rId7" tooltip="Krkonoše"/>
              </a:rPr>
              <a:t>Krkonoše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  <a:hlinkClick r:id="rId8" tooltip="Orlické hory"/>
              </a:rPr>
              <a:t>Orlické</a:t>
            </a:r>
            <a:r>
              <a:rPr lang="sk-SK" dirty="0">
                <a:solidFill>
                  <a:schemeClr val="tx1"/>
                </a:solidFill>
                <a:hlinkClick r:id="rId8" tooltip="Orlické hory"/>
              </a:rPr>
              <a:t> hory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>
                <a:solidFill>
                  <a:schemeClr val="tx1"/>
                </a:solidFill>
                <a:hlinkClick r:id="rId9" tooltip="Masiv Králického Sněžníku"/>
              </a:rPr>
              <a:t>Králický</a:t>
            </a:r>
            <a:r>
              <a:rPr lang="sk-SK" dirty="0">
                <a:solidFill>
                  <a:schemeClr val="tx1"/>
                </a:solidFill>
                <a:hlinkClick r:id="rId9" tooltip="Masiv Králického Sněžníku"/>
              </a:rPr>
              <a:t> </a:t>
            </a:r>
            <a:r>
              <a:rPr lang="sk-SK" dirty="0" err="1">
                <a:solidFill>
                  <a:schemeClr val="tx1"/>
                </a:solidFill>
                <a:hlinkClick r:id="rId9" tooltip="Masiv Králického Sněžníku"/>
              </a:rPr>
              <a:t>Sněžník</a:t>
            </a:r>
            <a:r>
              <a:rPr lang="sk-SK" dirty="0">
                <a:solidFill>
                  <a:schemeClr val="tx1"/>
                </a:solidFill>
              </a:rPr>
              <a:t>, </a:t>
            </a:r>
            <a:r>
              <a:rPr lang="sk-SK" dirty="0" err="1" smtClean="0">
                <a:solidFill>
                  <a:schemeClr val="tx1"/>
                </a:solidFill>
                <a:hlinkClick r:id="rId10" tooltip="Jeseníky"/>
              </a:rPr>
              <a:t>Jeseníky</a:t>
            </a:r>
            <a:r>
              <a:rPr lang="sk-SK" dirty="0" smtClean="0">
                <a:solidFill>
                  <a:schemeClr val="tx1"/>
                </a:solidFill>
              </a:rPr>
              <a:t>) a </a:t>
            </a:r>
            <a:r>
              <a:rPr lang="sk-SK" dirty="0" smtClean="0">
                <a:solidFill>
                  <a:schemeClr val="tx1"/>
                </a:solidFill>
                <a:hlinkClick r:id="rId11" tooltip="Západní Karpaty"/>
              </a:rPr>
              <a:t>Západné </a:t>
            </a:r>
            <a:r>
              <a:rPr lang="sk-SK" dirty="0">
                <a:solidFill>
                  <a:schemeClr val="tx1"/>
                </a:solidFill>
                <a:hlinkClick r:id="rId11" tooltip="Západní Karpaty"/>
              </a:rPr>
              <a:t>Karpaty</a:t>
            </a:r>
            <a:r>
              <a:rPr lang="sk-SK" dirty="0">
                <a:solidFill>
                  <a:schemeClr val="tx1"/>
                </a:solidFill>
              </a:rPr>
              <a:t> (</a:t>
            </a:r>
            <a:r>
              <a:rPr lang="sk-SK" dirty="0" smtClean="0">
                <a:solidFill>
                  <a:schemeClr val="tx1"/>
                </a:solidFill>
              </a:rPr>
              <a:t>Beskydy)</a:t>
            </a:r>
          </a:p>
          <a:p>
            <a:pPr marL="4572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Podnebie: </a:t>
            </a:r>
            <a:r>
              <a:rPr lang="sk-SK" dirty="0" smtClean="0">
                <a:solidFill>
                  <a:schemeClr val="accent3"/>
                </a:solidFill>
              </a:rPr>
              <a:t>mierne prechodne na Z s väčším vplyvom vlhkého vzduchu od oceána</a:t>
            </a:r>
          </a:p>
          <a:p>
            <a:pPr marL="4572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Vodstvo: </a:t>
            </a:r>
            <a:r>
              <a:rPr lang="sk-SK" dirty="0" smtClean="0">
                <a:solidFill>
                  <a:schemeClr val="accent2"/>
                </a:solidFill>
              </a:rPr>
              <a:t>Labe, Vltava, Odra, Morava</a:t>
            </a:r>
          </a:p>
          <a:p>
            <a:pPr marL="45720" indent="0">
              <a:buNone/>
            </a:pPr>
            <a:r>
              <a:rPr lang="sk-SK" dirty="0" smtClean="0">
                <a:solidFill>
                  <a:schemeClr val="tx1"/>
                </a:solidFill>
              </a:rPr>
              <a:t>Rastlinstvo:</a:t>
            </a:r>
            <a:r>
              <a:rPr lang="sk-SK" dirty="0" smtClean="0">
                <a:solidFill>
                  <a:schemeClr val="accent2"/>
                </a:solidFill>
              </a:rPr>
              <a:t> </a:t>
            </a:r>
            <a:r>
              <a:rPr lang="sk-SK" dirty="0" smtClean="0">
                <a:solidFill>
                  <a:schemeClr val="accent4"/>
                </a:solidFill>
              </a:rPr>
              <a:t>zmiešané a ihličnaté lesy</a:t>
            </a:r>
            <a:endParaRPr lang="sk-SK" dirty="0">
              <a:solidFill>
                <a:schemeClr val="accent4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501008"/>
            <a:ext cx="6192688" cy="3091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8323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195736" y="5949280"/>
            <a:ext cx="5298991" cy="429984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539552" y="476672"/>
            <a:ext cx="7004248" cy="5616624"/>
          </a:xfrm>
        </p:spPr>
        <p:txBody>
          <a:bodyPr>
            <a:normAutofit/>
          </a:bodyPr>
          <a:lstStyle/>
          <a:p>
            <a:r>
              <a:rPr lang="sk-SK" b="1" dirty="0" smtClean="0"/>
              <a:t>Obyvateľstvo:</a:t>
            </a:r>
            <a:r>
              <a:rPr lang="sk-SK" dirty="0" smtClean="0"/>
              <a:t> prevaha Čechov 90%</a:t>
            </a:r>
          </a:p>
          <a:p>
            <a:r>
              <a:rPr lang="sk-SK" b="1" dirty="0" err="1" smtClean="0"/>
              <a:t>Nábož</a:t>
            </a:r>
            <a:r>
              <a:rPr lang="sk-SK" b="1" dirty="0" smtClean="0"/>
              <a:t>. zloženie:</a:t>
            </a:r>
            <a:r>
              <a:rPr lang="sk-SK" dirty="0" smtClean="0"/>
              <a:t> 34 – 59% bez vyznania</a:t>
            </a:r>
          </a:p>
          <a:p>
            <a:r>
              <a:rPr lang="sk-SK" b="1" dirty="0" smtClean="0"/>
              <a:t>Mestské obyvateľstvo: </a:t>
            </a:r>
            <a:r>
              <a:rPr lang="sk-SK" dirty="0" smtClean="0"/>
              <a:t>74%</a:t>
            </a:r>
          </a:p>
          <a:p>
            <a:r>
              <a:rPr lang="sk-SK" dirty="0" smtClean="0"/>
              <a:t>Praha			Brno</a:t>
            </a:r>
          </a:p>
          <a:p>
            <a:endParaRPr lang="sk-SK" dirty="0"/>
          </a:p>
          <a:p>
            <a:endParaRPr lang="sk-SK" dirty="0" smtClean="0"/>
          </a:p>
          <a:p>
            <a:endParaRPr lang="sk-SK" dirty="0"/>
          </a:p>
          <a:p>
            <a:r>
              <a:rPr lang="sk-SK" dirty="0" smtClean="0"/>
              <a:t>                                         Plzeň</a:t>
            </a:r>
          </a:p>
          <a:p>
            <a:endParaRPr lang="sk-SK" dirty="0"/>
          </a:p>
          <a:p>
            <a:r>
              <a:rPr lang="sk-SK" dirty="0" smtClean="0"/>
              <a:t>Ostrava			</a:t>
            </a:r>
          </a:p>
          <a:p>
            <a:pPr lvl="8"/>
            <a:r>
              <a:rPr lang="sk-SK" dirty="0" smtClean="0"/>
              <a:t>                              </a:t>
            </a:r>
          </a:p>
          <a:p>
            <a:endParaRPr lang="sk-SK" dirty="0" smtClean="0"/>
          </a:p>
          <a:p>
            <a:pPr lvl="8"/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42532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952328" cy="1964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92841"/>
            <a:ext cx="3384376" cy="2263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573016"/>
            <a:ext cx="3138512" cy="2255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87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k-SK" dirty="0" smtClean="0"/>
              <a:t>          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064896" cy="3729568"/>
          </a:xfrm>
        </p:spPr>
        <p:txBody>
          <a:bodyPr/>
          <a:lstStyle/>
          <a:p>
            <a:r>
              <a:rPr lang="sk-SK" b="1" dirty="0" smtClean="0"/>
              <a:t>Poľnohospodárstvo:</a:t>
            </a:r>
            <a:r>
              <a:rPr lang="sk-SK" dirty="0" smtClean="0"/>
              <a:t> </a:t>
            </a:r>
          </a:p>
          <a:p>
            <a:r>
              <a:rPr lang="sk-SK" dirty="0" smtClean="0"/>
              <a:t>RV: </a:t>
            </a:r>
            <a:r>
              <a:rPr lang="sk-SK" dirty="0" smtClean="0">
                <a:solidFill>
                  <a:schemeClr val="accent1"/>
                </a:solidFill>
              </a:rPr>
              <a:t>obilie (pšenica, kukurica, jačmeň), zemiaky, cukrová repa, vinič, chmeľ,</a:t>
            </a:r>
          </a:p>
          <a:p>
            <a:r>
              <a:rPr lang="sk-SK" dirty="0" smtClean="0"/>
              <a:t>ŽV: </a:t>
            </a:r>
            <a:r>
              <a:rPr lang="sk-SK" dirty="0" smtClean="0">
                <a:solidFill>
                  <a:schemeClr val="accent5"/>
                </a:solidFill>
              </a:rPr>
              <a:t>chov dobytka, ošípaných, hydiny, ryby – južné Čechy </a:t>
            </a:r>
          </a:p>
          <a:p>
            <a:r>
              <a:rPr lang="sk-SK" dirty="0" smtClean="0"/>
              <a:t>  				</a:t>
            </a: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75" y="2276872"/>
            <a:ext cx="2879791" cy="1924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2276475"/>
            <a:ext cx="1847850" cy="246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76872"/>
            <a:ext cx="2857500" cy="172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72" y="4402783"/>
            <a:ext cx="287979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605" y="4354042"/>
            <a:ext cx="2776824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2162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332656"/>
            <a:ext cx="7992888" cy="496855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sk-SK" dirty="0" err="1" smtClean="0"/>
              <a:t>Nerast.suroviny</a:t>
            </a:r>
            <a:r>
              <a:rPr lang="sk-SK" dirty="0" smtClean="0"/>
              <a:t>: </a:t>
            </a:r>
            <a:r>
              <a:rPr lang="sk-SK" dirty="0" smtClean="0">
                <a:solidFill>
                  <a:schemeClr val="accent5"/>
                </a:solidFill>
              </a:rPr>
              <a:t>hnedé (Krušné hory) a čierne uhlie (Ostrava)</a:t>
            </a:r>
          </a:p>
          <a:p>
            <a:pPr marL="45720" indent="0">
              <a:buNone/>
            </a:pPr>
            <a:r>
              <a:rPr lang="sk-SK" dirty="0">
                <a:solidFill>
                  <a:schemeClr val="accent5"/>
                </a:solidFill>
              </a:rPr>
              <a:t>	</a:t>
            </a:r>
            <a:r>
              <a:rPr lang="sk-SK" dirty="0" smtClean="0">
                <a:solidFill>
                  <a:schemeClr val="accent5"/>
                </a:solidFill>
              </a:rPr>
              <a:t>	     grafit - tuha (J Čechy), kaolín, urán</a:t>
            </a:r>
          </a:p>
          <a:p>
            <a:pPr marL="45720" indent="0">
              <a:buNone/>
            </a:pPr>
            <a:r>
              <a:rPr lang="sk-SK" dirty="0" smtClean="0"/>
              <a:t>Energetika: </a:t>
            </a:r>
            <a:r>
              <a:rPr lang="sk-SK" dirty="0" smtClean="0">
                <a:solidFill>
                  <a:schemeClr val="accent1"/>
                </a:solidFill>
              </a:rPr>
              <a:t>vodné, tepelné, </a:t>
            </a:r>
          </a:p>
          <a:p>
            <a:pPr marL="45720" indent="0">
              <a:buNone/>
            </a:pPr>
            <a:r>
              <a:rPr lang="sk-SK" dirty="0" smtClean="0">
                <a:solidFill>
                  <a:schemeClr val="accent1"/>
                </a:solidFill>
              </a:rPr>
              <a:t>atómové elektrárne (</a:t>
            </a:r>
            <a:r>
              <a:rPr lang="sk-SK" dirty="0" err="1" smtClean="0">
                <a:solidFill>
                  <a:schemeClr val="accent1"/>
                </a:solidFill>
              </a:rPr>
              <a:t>Dukovany</a:t>
            </a:r>
            <a:r>
              <a:rPr lang="sk-SK" dirty="0" smtClean="0">
                <a:solidFill>
                  <a:schemeClr val="accent1"/>
                </a:solidFill>
              </a:rPr>
              <a:t> – J Morava, </a:t>
            </a:r>
            <a:r>
              <a:rPr lang="sk-SK" dirty="0" err="1" smtClean="0">
                <a:solidFill>
                  <a:schemeClr val="accent1"/>
                </a:solidFill>
              </a:rPr>
              <a:t>Temelín</a:t>
            </a:r>
            <a:r>
              <a:rPr lang="sk-SK" dirty="0" smtClean="0">
                <a:solidFill>
                  <a:schemeClr val="accent1"/>
                </a:solidFill>
              </a:rPr>
              <a:t> – J Čechy)</a:t>
            </a:r>
          </a:p>
          <a:p>
            <a:pPr marL="45720" indent="0">
              <a:buNone/>
            </a:pPr>
            <a:r>
              <a:rPr lang="sk-SK" dirty="0"/>
              <a:t>Priemysel: </a:t>
            </a:r>
            <a:endParaRPr lang="sk-SK" dirty="0" smtClean="0"/>
          </a:p>
          <a:p>
            <a:pPr marL="45720" indent="0">
              <a:buNone/>
            </a:pPr>
            <a:r>
              <a:rPr lang="sk-SK" dirty="0" smtClean="0"/>
              <a:t>hlavné odvetvia - </a:t>
            </a:r>
            <a:r>
              <a:rPr lang="sk-SK" dirty="0" smtClean="0">
                <a:solidFill>
                  <a:schemeClr val="accent4"/>
                </a:solidFill>
                <a:hlinkClick r:id="rId2" tooltip="Chemický průmysl"/>
              </a:rPr>
              <a:t>chemický</a:t>
            </a:r>
            <a:r>
              <a:rPr lang="sk-SK" dirty="0">
                <a:solidFill>
                  <a:schemeClr val="accent4"/>
                </a:solidFill>
              </a:rPr>
              <a:t>, </a:t>
            </a:r>
            <a:r>
              <a:rPr lang="sk-SK" dirty="0" smtClean="0">
                <a:solidFill>
                  <a:schemeClr val="accent4"/>
                </a:solidFill>
                <a:hlinkClick r:id="rId3" tooltip="Strojírenství"/>
              </a:rPr>
              <a:t>stroj</a:t>
            </a:r>
            <a:r>
              <a:rPr lang="sk-SK" dirty="0" smtClean="0">
                <a:solidFill>
                  <a:schemeClr val="accent4"/>
                </a:solidFill>
              </a:rPr>
              <a:t>ársky, hutnícky </a:t>
            </a:r>
            <a:r>
              <a:rPr lang="sk-SK" dirty="0">
                <a:solidFill>
                  <a:schemeClr val="accent4"/>
                </a:solidFill>
              </a:rPr>
              <a:t>a </a:t>
            </a:r>
            <a:r>
              <a:rPr lang="sk-SK" dirty="0" smtClean="0">
                <a:solidFill>
                  <a:schemeClr val="accent4"/>
                </a:solidFill>
              </a:rPr>
              <a:t>potravinársky, energetický </a:t>
            </a:r>
          </a:p>
          <a:p>
            <a:pPr marL="45720" indent="0">
              <a:buNone/>
            </a:pPr>
            <a:r>
              <a:rPr lang="sk-SK" dirty="0"/>
              <a:t>v</a:t>
            </a:r>
            <a:r>
              <a:rPr lang="sk-SK" dirty="0" smtClean="0"/>
              <a:t>ýznam stráca - </a:t>
            </a:r>
            <a:r>
              <a:rPr lang="sk-SK" dirty="0" smtClean="0">
                <a:solidFill>
                  <a:schemeClr val="accent1"/>
                </a:solidFill>
              </a:rPr>
              <a:t>výroba skla a porcelánu (tradícia). </a:t>
            </a:r>
          </a:p>
          <a:p>
            <a:pPr marL="45720" indent="0">
              <a:buNone/>
            </a:pPr>
            <a:r>
              <a:rPr lang="sk-SK" dirty="0" smtClean="0"/>
              <a:t>veľký význam - </a:t>
            </a:r>
            <a:r>
              <a:rPr lang="sk-SK" dirty="0" smtClean="0">
                <a:solidFill>
                  <a:schemeClr val="accent4"/>
                </a:solidFill>
              </a:rPr>
              <a:t>má výroba automobilov - </a:t>
            </a:r>
            <a:r>
              <a:rPr lang="sk-SK" dirty="0" smtClean="0">
                <a:solidFill>
                  <a:schemeClr val="accent4"/>
                </a:solidFill>
                <a:hlinkClick r:id="rId4" tooltip="Škoda Auto"/>
              </a:rPr>
              <a:t>Škoda Auto</a:t>
            </a:r>
            <a:r>
              <a:rPr lang="sk-SK" dirty="0" smtClean="0">
                <a:solidFill>
                  <a:schemeClr val="accent4"/>
                </a:solidFill>
              </a:rPr>
              <a:t>- </a:t>
            </a:r>
            <a:r>
              <a:rPr lang="sk-SK" dirty="0" err="1" smtClean="0">
                <a:solidFill>
                  <a:schemeClr val="accent4"/>
                </a:solidFill>
              </a:rPr>
              <a:t>nem</a:t>
            </a:r>
            <a:r>
              <a:rPr lang="sk-SK" dirty="0" smtClean="0">
                <a:solidFill>
                  <a:schemeClr val="accent4"/>
                </a:solidFill>
              </a:rPr>
              <a:t>., Toyota – </a:t>
            </a:r>
            <a:r>
              <a:rPr lang="sk-SK" dirty="0" err="1" smtClean="0">
                <a:solidFill>
                  <a:schemeClr val="accent4"/>
                </a:solidFill>
              </a:rPr>
              <a:t>jap</a:t>
            </a:r>
            <a:r>
              <a:rPr lang="sk-SK" dirty="0" smtClean="0">
                <a:solidFill>
                  <a:schemeClr val="accent4"/>
                </a:solidFill>
              </a:rPr>
              <a:t>., </a:t>
            </a:r>
            <a:r>
              <a:rPr lang="sk-SK" dirty="0" err="1" smtClean="0">
                <a:solidFill>
                  <a:schemeClr val="accent4"/>
                </a:solidFill>
              </a:rPr>
              <a:t>P</a:t>
            </a:r>
            <a:r>
              <a:rPr lang="sk-SK" dirty="0" err="1" smtClean="0">
                <a:solidFill>
                  <a:schemeClr val="accent4"/>
                </a:solidFill>
                <a:hlinkClick r:id="rId5" tooltip="Peugeot"/>
              </a:rPr>
              <a:t>eugeot</a:t>
            </a:r>
            <a:r>
              <a:rPr lang="sk-SK" dirty="0" err="1" smtClean="0">
                <a:solidFill>
                  <a:schemeClr val="accent4"/>
                </a:solidFill>
              </a:rPr>
              <a:t>-</a:t>
            </a:r>
            <a:r>
              <a:rPr lang="sk-SK" dirty="0" err="1" smtClean="0">
                <a:solidFill>
                  <a:schemeClr val="accent4"/>
                </a:solidFill>
                <a:hlinkClick r:id="rId6" tooltip="Citroën"/>
              </a:rPr>
              <a:t>Citroën</a:t>
            </a:r>
            <a:r>
              <a:rPr lang="sk-SK" dirty="0" smtClean="0">
                <a:solidFill>
                  <a:schemeClr val="accent4"/>
                </a:solidFill>
              </a:rPr>
              <a:t> – </a:t>
            </a:r>
            <a:r>
              <a:rPr lang="sk-SK" dirty="0" err="1" smtClean="0">
                <a:solidFill>
                  <a:schemeClr val="accent4"/>
                </a:solidFill>
              </a:rPr>
              <a:t>fr.,</a:t>
            </a:r>
            <a:r>
              <a:rPr lang="sk-SK" dirty="0" err="1" smtClean="0">
                <a:solidFill>
                  <a:schemeClr val="accent4"/>
                </a:solidFill>
                <a:hlinkClick r:id="rId7" tooltip="Hyundai"/>
              </a:rPr>
              <a:t>Hyundai</a:t>
            </a:r>
            <a:r>
              <a:rPr lang="sk-SK" dirty="0" smtClean="0">
                <a:solidFill>
                  <a:schemeClr val="accent4"/>
                </a:solidFill>
              </a:rPr>
              <a:t> - </a:t>
            </a:r>
            <a:r>
              <a:rPr lang="sk-SK" dirty="0" err="1" smtClean="0">
                <a:solidFill>
                  <a:schemeClr val="accent4"/>
                </a:solidFill>
              </a:rPr>
              <a:t>korej</a:t>
            </a:r>
            <a:r>
              <a:rPr lang="sk-SK" dirty="0" smtClean="0">
                <a:solidFill>
                  <a:schemeClr val="accent4"/>
                </a:solidFill>
              </a:rPr>
              <a:t>.</a:t>
            </a:r>
          </a:p>
          <a:p>
            <a:pPr marL="45720" indent="0">
              <a:buNone/>
            </a:pPr>
            <a:r>
              <a:rPr lang="sk-SK" dirty="0" smtClean="0"/>
              <a:t>	</a:t>
            </a:r>
            <a:endParaRPr lang="sk-S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670443"/>
            <a:ext cx="3096344" cy="185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634479"/>
            <a:ext cx="2858864" cy="1929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5832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476672"/>
            <a:ext cx="8208912" cy="3729568"/>
          </a:xfrm>
        </p:spPr>
        <p:txBody>
          <a:bodyPr/>
          <a:lstStyle/>
          <a:p>
            <a:pPr marL="45720" indent="0">
              <a:buNone/>
            </a:pPr>
            <a:r>
              <a:rPr lang="sk-SK" dirty="0" smtClean="0"/>
              <a:t>České produkty: cukor, pivo, víno, ovocie,</a:t>
            </a:r>
          </a:p>
          <a:p>
            <a:pPr marL="45720" indent="0">
              <a:buNone/>
            </a:pP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380" y="1001316"/>
            <a:ext cx="4284194" cy="2787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08" y="1001316"/>
            <a:ext cx="335447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56992"/>
            <a:ext cx="2736304" cy="321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100" y="4293096"/>
            <a:ext cx="3244860" cy="194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1372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467544" y="620688"/>
            <a:ext cx="7992888" cy="3585552"/>
          </a:xfrm>
        </p:spPr>
        <p:txBody>
          <a:bodyPr/>
          <a:lstStyle/>
          <a:p>
            <a:r>
              <a:rPr lang="sk-SK" dirty="0" smtClean="0"/>
              <a:t>České produkty: autá, lode, vlaky, porcelán, sklo, šperky, ceruzky,  </a:t>
            </a:r>
          </a:p>
          <a:p>
            <a:endParaRPr lang="sk-SK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3875"/>
            <a:ext cx="3168352" cy="23732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291679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1" y="4524089"/>
            <a:ext cx="2844676" cy="1893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052736"/>
            <a:ext cx="2515248" cy="3136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4509120"/>
            <a:ext cx="3808683" cy="1959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618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280920" cy="3585552"/>
          </a:xfrm>
        </p:spPr>
        <p:txBody>
          <a:bodyPr/>
          <a:lstStyle/>
          <a:p>
            <a:r>
              <a:rPr lang="sk-SK" dirty="0" smtClean="0"/>
              <a:t>Služby: </a:t>
            </a:r>
            <a:r>
              <a:rPr lang="sk-SK" dirty="0" err="1" smtClean="0"/>
              <a:t>doležité</a:t>
            </a:r>
            <a:endParaRPr lang="sk-SK" dirty="0" smtClean="0"/>
          </a:p>
          <a:p>
            <a:r>
              <a:rPr lang="sk-SK" dirty="0" smtClean="0"/>
              <a:t>Doprava: modernizácia letiska v Prahe, železníc, diaľnic</a:t>
            </a:r>
          </a:p>
          <a:p>
            <a:endParaRPr lang="sk-SK" dirty="0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46" y="1628800"/>
            <a:ext cx="4124238" cy="276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0468" y="3501008"/>
            <a:ext cx="4299984" cy="2861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16826126"/>
      </p:ext>
    </p:extLst>
  </p:cSld>
  <p:clrMapOvr>
    <a:masterClrMapping/>
  </p:clrMapOvr>
</p:sld>
</file>

<file path=ppt/theme/theme1.xml><?xml version="1.0" encoding="utf-8"?>
<a:theme xmlns:a="http://schemas.openxmlformats.org/drawingml/2006/main" name="Aerodynamika">
  <a:themeElements>
    <a:clrScheme name="Aerodynamik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Aerodynamik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erodynamika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182</TotalTime>
  <Words>302</Words>
  <Application>Microsoft Office PowerPoint</Application>
  <PresentationFormat>Prezentácia na obrazovke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1" baseType="lpstr">
      <vt:lpstr>Aerodynamika</vt:lpstr>
      <vt:lpstr>Česká republika Hl. mesto : Praha Počet obyv.: 10,4 mil        </vt:lpstr>
      <vt:lpstr>Tvoria ho 3 historické územia: Čechy, Morava a Sliezsko</vt:lpstr>
      <vt:lpstr>Satelitná mapa </vt:lpstr>
      <vt:lpstr>Prezentácia programu PowerPoint</vt:lpstr>
      <vt:lpstr>           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                                       Lednice - Valtice       </vt:lpstr>
      <vt:lpstr>                                            Holešovice (13.st.)</vt:lpstr>
      <vt:lpstr>Prezentácia programu PowerPoint</vt:lpstr>
      <vt:lpstr>                                         Šumava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Česká republika</dc:title>
  <dc:creator>zuzana</dc:creator>
  <cp:lastModifiedBy>zuzana</cp:lastModifiedBy>
  <cp:revision>18</cp:revision>
  <dcterms:created xsi:type="dcterms:W3CDTF">2012-10-25T19:09:27Z</dcterms:created>
  <dcterms:modified xsi:type="dcterms:W3CDTF">2012-10-25T22:11:54Z</dcterms:modified>
</cp:coreProperties>
</file>